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44"/>
  </p:notesMasterIdLst>
  <p:sldIdLst>
    <p:sldId id="256" r:id="rId2"/>
    <p:sldId id="258" r:id="rId3"/>
    <p:sldId id="259" r:id="rId4"/>
    <p:sldId id="261" r:id="rId5"/>
    <p:sldId id="325" r:id="rId6"/>
    <p:sldId id="260" r:id="rId7"/>
    <p:sldId id="263" r:id="rId8"/>
    <p:sldId id="264" r:id="rId9"/>
    <p:sldId id="265" r:id="rId10"/>
    <p:sldId id="266" r:id="rId11"/>
    <p:sldId id="268" r:id="rId12"/>
    <p:sldId id="320" r:id="rId13"/>
    <p:sldId id="32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22" r:id="rId23"/>
    <p:sldId id="300" r:id="rId24"/>
    <p:sldId id="301" r:id="rId25"/>
    <p:sldId id="302" r:id="rId26"/>
    <p:sldId id="303" r:id="rId27"/>
    <p:sldId id="32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26" r:id="rId40"/>
    <p:sldId id="327" r:id="rId41"/>
    <p:sldId id="324" r:id="rId42"/>
    <p:sldId id="291" r:id="rId4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Georgia" panose="02040502050405020303" pitchFamily="18" charset="0"/>
      <p:regular r:id="rId49"/>
      <p:bold r:id="rId50"/>
      <p:italic r:id="rId51"/>
      <p:boldItalic r:id="rId52"/>
    </p:embeddedFont>
    <p:embeddedFont>
      <p:font typeface="Liberation Serif" panose="02020603050405020304" pitchFamily="18" charset="0"/>
      <p:regular r:id="rId53"/>
      <p:bold r:id="rId54"/>
      <p:italic r:id="rId55"/>
      <p:boldItalic r:id="rId56"/>
    </p:embeddedFont>
    <p:embeddedFont>
      <p:font typeface="Montserrat" pitchFamily="2" charset="0"/>
      <p:regular r:id="rId57"/>
      <p:bold r:id="rId58"/>
      <p:italic r:id="rId59"/>
      <p:boldItalic r:id="rId60"/>
    </p:embeddedFont>
    <p:embeddedFont>
      <p:font typeface="Montserrat SemiBold" pitchFamily="2" charset="0"/>
      <p:regular r:id="rId61"/>
      <p:bold r:id="rId62"/>
      <p:italic r:id="rId63"/>
      <p:boldItalic r:id="rId64"/>
    </p:embeddedFont>
    <p:embeddedFont>
      <p:font typeface="PT Serif" panose="020A0603040505020204" pitchFamily="18" charset="0"/>
      <p:regular r:id="rId65"/>
      <p:bold r:id="rId66"/>
      <p:italic r:id="rId67"/>
      <p:boldItalic r:id="rId68"/>
    </p:embeddedFont>
    <p:embeddedFont>
      <p:font typeface="Segoe UI" panose="02000000000000000000" pitchFamily="2" charset="0"/>
      <p:regular r:id="rId69"/>
      <p:bold r:id="rId70"/>
      <p:italic r:id="rId71"/>
      <p:boldItalic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бухова Кристина Викторовна" initials="ОКВ" lastIdx="1" clrIdx="0">
    <p:extLst>
      <p:ext uri="{19B8F6BF-5375-455C-9EA6-DF929625EA0E}">
        <p15:presenceInfo xmlns:p15="http://schemas.microsoft.com/office/powerpoint/2012/main" userId="S-1-5-21-1056395079-139840744-1946846412-109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698" autoAdjust="0"/>
  </p:normalViewPr>
  <p:slideViewPr>
    <p:cSldViewPr snapToGrid="0">
      <p:cViewPr varScale="1">
        <p:scale>
          <a:sx n="89" d="100"/>
          <a:sy n="89" d="100"/>
        </p:scale>
        <p:origin x="121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font" Target="fonts/font3.fntdata" /><Relationship Id="rId50" Type="http://schemas.openxmlformats.org/officeDocument/2006/relationships/font" Target="fonts/font6.fntdata" /><Relationship Id="rId55" Type="http://schemas.openxmlformats.org/officeDocument/2006/relationships/font" Target="fonts/font11.fntdata" /><Relationship Id="rId63" Type="http://schemas.openxmlformats.org/officeDocument/2006/relationships/font" Target="fonts/font19.fntdata" /><Relationship Id="rId68" Type="http://schemas.openxmlformats.org/officeDocument/2006/relationships/font" Target="fonts/font24.fntdata" /><Relationship Id="rId76" Type="http://schemas.openxmlformats.org/officeDocument/2006/relationships/theme" Target="theme/theme1.xml" /><Relationship Id="rId7" Type="http://schemas.openxmlformats.org/officeDocument/2006/relationships/slide" Target="slides/slide6.xml" /><Relationship Id="rId71" Type="http://schemas.openxmlformats.org/officeDocument/2006/relationships/font" Target="fonts/font27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9" Type="http://schemas.openxmlformats.org/officeDocument/2006/relationships/slide" Target="slides/slide28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font" Target="fonts/font1.fntdata" /><Relationship Id="rId53" Type="http://schemas.openxmlformats.org/officeDocument/2006/relationships/font" Target="fonts/font9.fntdata" /><Relationship Id="rId58" Type="http://schemas.openxmlformats.org/officeDocument/2006/relationships/font" Target="fonts/font14.fntdata" /><Relationship Id="rId66" Type="http://schemas.openxmlformats.org/officeDocument/2006/relationships/font" Target="fonts/font22.fntdata" /><Relationship Id="rId7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font" Target="fonts/font5.fntdata" /><Relationship Id="rId57" Type="http://schemas.openxmlformats.org/officeDocument/2006/relationships/font" Target="fonts/font13.fntdata" /><Relationship Id="rId61" Type="http://schemas.openxmlformats.org/officeDocument/2006/relationships/font" Target="fonts/font17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notesMaster" Target="notesMasters/notesMaster1.xml" /><Relationship Id="rId52" Type="http://schemas.openxmlformats.org/officeDocument/2006/relationships/font" Target="fonts/font8.fntdata" /><Relationship Id="rId60" Type="http://schemas.openxmlformats.org/officeDocument/2006/relationships/font" Target="fonts/font16.fntdata" /><Relationship Id="rId65" Type="http://schemas.openxmlformats.org/officeDocument/2006/relationships/font" Target="fonts/font21.fntdata" /><Relationship Id="rId73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font" Target="fonts/font4.fntdata" /><Relationship Id="rId56" Type="http://schemas.openxmlformats.org/officeDocument/2006/relationships/font" Target="fonts/font12.fntdata" /><Relationship Id="rId64" Type="http://schemas.openxmlformats.org/officeDocument/2006/relationships/font" Target="fonts/font20.fntdata" /><Relationship Id="rId69" Type="http://schemas.openxmlformats.org/officeDocument/2006/relationships/font" Target="fonts/font25.fntdata" /><Relationship Id="rId77" Type="http://schemas.openxmlformats.org/officeDocument/2006/relationships/tableStyles" Target="tableStyles.xml" /><Relationship Id="rId8" Type="http://schemas.openxmlformats.org/officeDocument/2006/relationships/slide" Target="slides/slide7.xml" /><Relationship Id="rId51" Type="http://schemas.openxmlformats.org/officeDocument/2006/relationships/font" Target="fonts/font7.fntdata" /><Relationship Id="rId72" Type="http://schemas.openxmlformats.org/officeDocument/2006/relationships/font" Target="fonts/font28.fntdata" /><Relationship Id="rId3" Type="http://schemas.openxmlformats.org/officeDocument/2006/relationships/slide" Target="slides/slide2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font" Target="fonts/font2.fntdata" /><Relationship Id="rId59" Type="http://schemas.openxmlformats.org/officeDocument/2006/relationships/font" Target="fonts/font15.fntdata" /><Relationship Id="rId67" Type="http://schemas.openxmlformats.org/officeDocument/2006/relationships/font" Target="fonts/font23.fntdata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54" Type="http://schemas.openxmlformats.org/officeDocument/2006/relationships/font" Target="fonts/font10.fntdata" /><Relationship Id="rId62" Type="http://schemas.openxmlformats.org/officeDocument/2006/relationships/font" Target="fonts/font18.fntdata" /><Relationship Id="rId70" Type="http://schemas.openxmlformats.org/officeDocument/2006/relationships/font" Target="fonts/font26.fntdata" /><Relationship Id="rId75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30T09:35:57.384" idx="1">
    <p:pos x="5116" y="17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 /><Relationship Id="rId1" Type="http://schemas.openxmlformats.org/officeDocument/2006/relationships/notesMaster" Target="../notesMasters/notesMaster1.xml" 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 /><Relationship Id="rId1" Type="http://schemas.openxmlformats.org/officeDocument/2006/relationships/notesMaster" Target="../notesMasters/notesMaster1.xml" 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 /><Relationship Id="rId1" Type="http://schemas.openxmlformats.org/officeDocument/2006/relationships/notesMaster" Target="../notesMasters/notesMaster1.xml" 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 /><Relationship Id="rId1" Type="http://schemas.openxmlformats.org/officeDocument/2006/relationships/notesMaster" Target="../notesMasters/notesMaster1.xml" 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 /><Relationship Id="rId1" Type="http://schemas.openxmlformats.org/officeDocument/2006/relationships/notesMaster" Target="../notesMasters/notesMaster1.xml" 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077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971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0679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524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488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5471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4991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884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863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126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792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0673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99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2013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239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228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1702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2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369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45034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10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30611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8905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44104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85466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5125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119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364563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69863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4550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73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4199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55584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3972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5937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885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630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333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453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7265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44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 /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FF7D50"/>
            </a:gs>
            <a:gs pos="100000">
              <a:srgbClr val="FF4E10"/>
            </a:gs>
          </a:gsLst>
          <a:lin ang="5400012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0" y="1265050"/>
            <a:ext cx="5943000" cy="20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331725"/>
            <a:ext cx="4892100" cy="76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68374" y="304800"/>
            <a:ext cx="870825" cy="32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7090" y="2767150"/>
            <a:ext cx="1706910" cy="172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13897"/>
            <a:ext cx="9144003" cy="1129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940839"/>
            <a:ext cx="996375" cy="863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764906">
            <a:off x="5835769" y="2296816"/>
            <a:ext cx="2519334" cy="1422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68375" y="4651811"/>
            <a:ext cx="232400" cy="23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/>
          <p:nvPr/>
        </p:nvSpPr>
        <p:spPr>
          <a:xfrm>
            <a:off x="8200775" y="4602250"/>
            <a:ext cx="9963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lt1"/>
                </a:solidFill>
                <a:latin typeface="PT Serif"/>
                <a:ea typeface="PT Serif"/>
                <a:cs typeface="PT Serif"/>
                <a:sym typeface="PT Serif"/>
              </a:rPr>
              <a:t>@edu.ekb</a:t>
            </a:r>
            <a:endParaRPr sz="1000">
              <a:solidFill>
                <a:schemeClr val="lt1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1273" y="304800"/>
            <a:ext cx="996373" cy="8489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3AA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AAFF"/>
              </a:solidFill>
            </a:endParaRPr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04800" y="304900"/>
            <a:ext cx="4045200" cy="305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5200"/>
              <a:buNone/>
              <a:defRPr sz="5200">
                <a:solidFill>
                  <a:srgbClr val="1C146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ubTitle" idx="1"/>
          </p:nvPr>
        </p:nvSpPr>
        <p:spPr>
          <a:xfrm>
            <a:off x="265500" y="3602975"/>
            <a:ext cx="40452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None/>
              <a:defRPr>
                <a:solidFill>
                  <a:srgbClr val="99999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5" name="Google Shape;8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1725" y="304800"/>
            <a:ext cx="597473" cy="22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400" y="152400"/>
            <a:ext cx="5847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ontserrat"/>
              <a:buNone/>
              <a:defRPr sz="3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400" y="1161800"/>
            <a:ext cx="8868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42908" y="46736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comments" Target="../comments/comment1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3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9.png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1.png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32.xml" /><Relationship Id="rId1" Type="http://schemas.openxmlformats.org/officeDocument/2006/relationships/slideLayout" Target="../slideLayouts/slideLayout1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notesSlide" Target="../notesSlides/notesSlide33.xml" /><Relationship Id="rId1" Type="http://schemas.openxmlformats.org/officeDocument/2006/relationships/slideLayout" Target="../slideLayouts/slideLayout1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 /><Relationship Id="rId2" Type="http://schemas.openxmlformats.org/officeDocument/2006/relationships/notesSlide" Target="../notesSlides/notesSlide34.xml" /><Relationship Id="rId1" Type="http://schemas.openxmlformats.org/officeDocument/2006/relationships/slideLayout" Target="../slideLayouts/slideLayout1.xml" 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notesSlide" Target="../notesSlides/notesSlide35.xml" /><Relationship Id="rId1" Type="http://schemas.openxmlformats.org/officeDocument/2006/relationships/slideLayout" Target="../slideLayouts/slideLayout1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notesSlide" Target="../notesSlides/notesSlide3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0.png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37.xml" /><Relationship Id="rId1" Type="http://schemas.openxmlformats.org/officeDocument/2006/relationships/slideLayout" Target="../slideLayouts/slideLayout1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3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2.png" 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39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 /><Relationship Id="rId1" Type="http://schemas.openxmlformats.org/officeDocument/2006/relationships/slideLayout" Target="../slideLayouts/slideLayout1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&#1078;&#1080;&#1090;&#1077;&#1083;&#1103;&#1084;/&#1086;&#1073;&#1088;&#1072;&#1079;&#1086;&#1074;&#1072;&#1085;&#1080;&#1077;/proverka-zapisi-v-shkolu" TargetMode="External" /><Relationship Id="rId2" Type="http://schemas.openxmlformats.org/officeDocument/2006/relationships/notesSlide" Target="../notesSlides/notesSlide4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4.png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77;&#1082;&#1072;&#1090;&#1077;&#1088;&#1080;&#1085;&#1073;&#1091;&#1088;&#1075;.&#1088;&#1092;/%D0%B6%D0%B8%D1%82%D0%B5%D0%BB%D1%8F%D0%BC/%D0%BE%D0%B1%D1%80%D0%B0%D0%B7%D0%BE%D0%B2%D0%B0%D0%BD%D0%B8%D0%B5/%D1%88%D0%BA%D0%BE%D0%BB%D1%8B/%D0%B4%D0%BE%D0%BA%D1%83%D0%BC%D0%B5%D0%BD%D1%82%D1%8B%D0%9E%D0%9E/%D1%82%D0%B5%D1%80%D1%80%D0%B8%D1%82%D0%BE%D1%80%D0%B8%D0%B8_%D0%BE%D0%BE" TargetMode="External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508820" y="2571749"/>
            <a:ext cx="7868264" cy="162187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br>
              <a:rPr lang="en-US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Предоставление муниципальной услуги </a:t>
            </a:r>
            <a:b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«Прием заявлений о зачислении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  <a:t> в муниципальные образовательные организации, реализующие программы общего образования» </a:t>
            </a:r>
            <a:br>
              <a:rPr lang="ru-RU" sz="2400" b="1" dirty="0">
                <a:solidFill>
                  <a:srgbClr val="7030A0"/>
                </a:solidFill>
                <a:effectLst/>
                <a:latin typeface="Montserrat" panose="00000500000000000000" pitchFamily="2" charset="-52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-52"/>
              </a:rPr>
              <a:t>с использованием федеральной портальной формы на Едином портале государственных и муниципальных услуг </a:t>
            </a:r>
            <a:endParaRPr sz="2400" b="1" dirty="0">
              <a:latin typeface="Montserrat" panose="00000500000000000000" pitchFamily="2" charset="-52"/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56697" y="1172917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indent="-368300"/>
            <a:r>
              <a:rPr lang="ru-RU" altLang="ru-RU" dirty="0"/>
              <a:t>Ввести логин, пароль и нажать кнопку «Войти».</a:t>
            </a:r>
          </a:p>
          <a:p>
            <a:pPr marL="88900" indent="0"/>
            <a:r>
              <a:rPr lang="ru-RU" altLang="ru-RU" dirty="0"/>
              <a:t>В качестве логина можно использовать номер мобильного телефона, адрес электронной почты или СНИЛС (в зависимости от того, что было указано при регистрации на портале).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r="8637"/>
          <a:stretch/>
        </p:blipFill>
        <p:spPr bwMode="auto">
          <a:xfrm>
            <a:off x="1379579" y="2300680"/>
            <a:ext cx="1900777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r="5203"/>
          <a:stretch/>
        </p:blipFill>
        <p:spPr bwMode="auto">
          <a:xfrm>
            <a:off x="4009570" y="2300681"/>
            <a:ext cx="1888864" cy="261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34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Поиск услуги через помощника: в строке поиска ввести «Запись в школу», выбрать действие «Подать заявление», далее выбрать «В другом регионе».</a:t>
            </a:r>
          </a:p>
          <a:p>
            <a:pPr marL="2682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133" y="1177799"/>
            <a:ext cx="3580954" cy="32133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3" y="2640854"/>
            <a:ext cx="4551375" cy="200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779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4260301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Прямая ссылка на услугу:</a:t>
            </a:r>
          </a:p>
          <a:p>
            <a:pPr marL="268288" indent="0"/>
            <a:r>
              <a:rPr lang="en-US" altLang="ru-RU" dirty="0"/>
              <a:t>https://www.gosuslugi.ru/600368/1/form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22" y="1302722"/>
            <a:ext cx="3580954" cy="321337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https://www.gosuslugi.ru/600426/1/form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33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36635"/>
            <a:ext cx="4610936" cy="20465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b="1" u="sng" dirty="0"/>
              <a:t>Создание предварительных заявлений будет доступно с 18 по 31 марта текущего года.</a:t>
            </a:r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Если Вы ранее заполняли предварительное заявление, то после выбора услуги Вам будет предложено использовать черновик заявления или создать новое заявление.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sp>
        <p:nvSpPr>
          <p:cNvPr id="6" name="Прямоугольник 5"/>
          <p:cNvSpPr/>
          <p:nvPr/>
        </p:nvSpPr>
        <p:spPr>
          <a:xfrm>
            <a:off x="441434" y="3183212"/>
            <a:ext cx="4610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Обращаем внимание родителей!</a:t>
            </a:r>
          </a:p>
          <a:p>
            <a:pPr marL="268288" indent="0"/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1 апреля текущего года у Вас будет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возможность отправить предварительные </a:t>
            </a:r>
            <a:r>
              <a:rPr 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заявления в назначенное время путем нажатия кнопки в личном кабинете ЕПГУ «Отправить заявление». </a:t>
            </a:r>
            <a:endParaRPr lang="en-US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823" y="1542270"/>
            <a:ext cx="3223106" cy="254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871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«Заполнить заявление».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25816"/>
            <a:ext cx="3327491" cy="304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64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 наличие льгот.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268" y="1482953"/>
            <a:ext cx="4083463" cy="30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1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При наличии льготы необходимо выбрать значение из списка и нажать кнопку «Продолжить».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791" y="1411516"/>
            <a:ext cx="4246653" cy="29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28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9110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посещает ли старший ребенок образовательную организацию, в которую подается заявление.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Обращаем Ваше внимание на то, что </a:t>
            </a:r>
            <a:r>
              <a:rPr lang="ru-RU" b="1" dirty="0"/>
              <a:t>регистрация на закрепленной за общеобразовательной организацией территории</a:t>
            </a:r>
            <a:r>
              <a:rPr lang="ru-RU" dirty="0"/>
              <a:t> для данной категории детей при зачислении </a:t>
            </a:r>
            <a:r>
              <a:rPr lang="ru-RU" b="1" dirty="0"/>
              <a:t>учитываться не будет.</a:t>
            </a:r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65" y="1361510"/>
            <a:ext cx="4086862" cy="315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30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тип регистрации.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3" y="1411516"/>
            <a:ext cx="3672416" cy="336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79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Указать, кем Вы приходитесь ребенку.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2" y="1437088"/>
            <a:ext cx="4435068" cy="2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7" y="570640"/>
            <a:ext cx="5943000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подавать заявление:</a:t>
            </a:r>
            <a:endParaRPr sz="2500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01.04.202</a:t>
            </a:r>
            <a:r>
              <a:rPr lang="en-US" sz="1600" b="1" u="sng" dirty="0"/>
              <a:t>4</a:t>
            </a:r>
            <a:r>
              <a:rPr lang="ru-RU" sz="1600" b="1" u="sng" dirty="0"/>
              <a:t> до 23:59 30.06.202</a:t>
            </a:r>
            <a:r>
              <a:rPr lang="en-US" sz="1600" b="1" u="sng" dirty="0"/>
              <a:t>4</a:t>
            </a:r>
            <a:r>
              <a:rPr lang="ru-RU" sz="1600" b="1" u="sng" dirty="0"/>
              <a:t> </a:t>
            </a:r>
            <a:r>
              <a:rPr lang="ru-RU" sz="1600" dirty="0"/>
              <a:t>– прием детей,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u="sng" dirty="0"/>
              <a:t>С 00:00 0</a:t>
            </a:r>
            <a:r>
              <a:rPr lang="en-US" sz="1600" b="1" u="sng" dirty="0"/>
              <a:t>6</a:t>
            </a:r>
            <a:r>
              <a:rPr lang="ru-RU" sz="1600" b="1" u="sng" dirty="0"/>
              <a:t>.07.202</a:t>
            </a:r>
            <a:r>
              <a:rPr lang="en-US" sz="1600" b="1" u="sng" dirty="0"/>
              <a:t>4</a:t>
            </a:r>
            <a:r>
              <a:rPr lang="ru-RU" sz="1600" b="1" u="sng" dirty="0"/>
              <a:t> до 23:59 0</a:t>
            </a:r>
            <a:r>
              <a:rPr lang="en-US" sz="1600" b="1" u="sng" dirty="0"/>
              <a:t>5</a:t>
            </a:r>
            <a:r>
              <a:rPr lang="ru-RU" sz="1600" b="1" u="sng" dirty="0"/>
              <a:t>.09.202</a:t>
            </a:r>
            <a:r>
              <a:rPr lang="en-US" sz="1600" b="1" u="sng" dirty="0"/>
              <a:t>4</a:t>
            </a:r>
            <a:r>
              <a:rPr lang="ru-RU" sz="1600" b="1" u="sng" dirty="0"/>
              <a:t> – </a:t>
            </a:r>
            <a:r>
              <a:rPr lang="ru-RU" sz="1600" dirty="0"/>
              <a:t>прием детей, не зарегистрированных на территории, за которой закреплена конкретная образовательная организация, в том числе имеющих внеочередное, первоочередное и преимущественное право зачисления в муниципальные образовательные организации.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2761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5"/>
            <a:ext cx="3803906" cy="29747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Выбрать «Перейти к заявлению».</a:t>
            </a:r>
          </a:p>
          <a:p>
            <a:pPr marL="268288" indent="0"/>
            <a:endParaRPr lang="ru-RU" altLang="ru-RU" dirty="0"/>
          </a:p>
          <a:p>
            <a:pPr marL="268288" indent="0"/>
            <a:endParaRPr lang="ru-RU" altLang="ru-RU" dirty="0"/>
          </a:p>
          <a:p>
            <a:pPr marL="268288" indent="0"/>
            <a:endParaRPr 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340" y="1242978"/>
            <a:ext cx="3180049" cy="350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9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68288" indent="0"/>
            <a:r>
              <a:rPr lang="ru-RU" altLang="ru-RU" dirty="0"/>
              <a:t>Значение адреса постоянной регистрации заявителя подставляется значением, указанным в Личном кабинете пользователя портала </a:t>
            </a:r>
            <a:r>
              <a:rPr lang="ru-RU" altLang="ru-RU" dirty="0" err="1"/>
              <a:t>Госуслуг</a:t>
            </a:r>
            <a:r>
              <a:rPr lang="ru-RU" altLang="ru-RU" dirty="0"/>
              <a:t>.</a:t>
            </a:r>
          </a:p>
          <a:p>
            <a:pPr marL="268288" indent="0"/>
            <a:endParaRPr lang="ru-RU" altLang="ru-RU" dirty="0"/>
          </a:p>
          <a:p>
            <a:pPr marL="268288" indent="0"/>
            <a:r>
              <a:rPr lang="ru-RU" altLang="ru-RU" dirty="0"/>
              <a:t>При наличии несовпадений необходимо изменить адрес, нажав кнопку «Редактировать», после чего выбрать «Верно».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21" y="1477735"/>
            <a:ext cx="3959399" cy="26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45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82414"/>
            <a:ext cx="3985171" cy="27639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268288" indent="0"/>
            <a:r>
              <a:rPr lang="ru-RU" altLang="ru-RU" b="1" dirty="0"/>
              <a:t>Внимание! </a:t>
            </a:r>
          </a:p>
          <a:p>
            <a:pPr marL="268288" indent="0"/>
            <a:r>
              <a:rPr lang="ru-RU" altLang="ru-RU" dirty="0"/>
              <a:t>Значение в поле «Адрес» должно быть указано в соответствии со значением «Наименование территориальной единицы» Перечня муниципальных общеобразовательных организаций, закрепляемых за территориями муниципального образования «город Екатеринбург», утвержденного Постановлением Администрации города Екатеринбурга от 14.03.2023 № 593.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496" y="1117914"/>
            <a:ext cx="2712923" cy="1836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191" y="2292734"/>
            <a:ext cx="2858610" cy="229058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9344" y="4011187"/>
            <a:ext cx="493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 случае отсутствия нужного значения «Адреса» в 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предложенных</a:t>
            </a:r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вариантах необходимо выбрать «Укажите адрес вручную».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621" y="2145059"/>
            <a:ext cx="818147" cy="2956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400304" y="4128840"/>
            <a:ext cx="777393" cy="2437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28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постоянной регистрации необходимо указать временную регистрацию -последовательно ввести населенный пункт, улица,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356" y="1313838"/>
            <a:ext cx="4206479" cy="30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2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прописан ли ребенок по этому адресу.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24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530425"/>
            <a:ext cx="4434648" cy="250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1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803906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если ребенок прописан по другому адресу, необходимо последовательно ввести населенный пункт, улицу, дом, номер квартиры.</a:t>
            </a:r>
          </a:p>
          <a:p>
            <a:pPr marL="179388" indent="0"/>
            <a:r>
              <a:rPr lang="ru-RU" altLang="ru-RU" dirty="0"/>
              <a:t>Если не нашли нужный адрес, то выбрать «Уточнить адрес».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25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31" y="1411516"/>
            <a:ext cx="4244542" cy="297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2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08049" y="1330422"/>
            <a:ext cx="3964546" cy="34194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179388" indent="0"/>
            <a:r>
              <a:rPr lang="ru-RU" altLang="ru-RU" dirty="0"/>
              <a:t>Необходимо заранее ознакомиться с перечнем общеобразовательных организаций, закрепленных за адресом регистрации ребенка. </a:t>
            </a:r>
            <a:r>
              <a:rPr lang="ru-RU" dirty="0"/>
              <a:t>Постановление Администрации города Екатеринбурга</a:t>
            </a:r>
          </a:p>
          <a:p>
            <a:pPr marL="179388" indent="0"/>
            <a:r>
              <a:rPr lang="ru-RU" dirty="0"/>
              <a:t>«О закреплении территорий за муниципальными общеобразовательными учреждениями муниципального образования «город Екатеринбург»</a:t>
            </a:r>
            <a:r>
              <a:rPr lang="ru-RU" altLang="ru-RU" dirty="0"/>
              <a:t> размещено на сайте Департамента образования в разделе «Документы».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altLang="ru-RU" dirty="0"/>
              <a:t>Выберите школу из доступных для записи значений, закреплённых за адресом регистрации ребенка.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26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24" y="1411516"/>
            <a:ext cx="332613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27</a:t>
            </a:fld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88682" y="1232967"/>
            <a:ext cx="63286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 В связи с тем что с 01.04.2023 обработка и регистрация заявлений о зачислении в общеобразовательные организации города Екатеринбурга осуществляется в государственной информационной системе Свердловской области «Единое цифровое пространство»,  в перечне школ, доступных для выбора, дополнительно к муниципальным общеобразовательным организациям отображаются школы, подведомственные Министерству образования и молодежной политики Свердловской области. </a:t>
            </a:r>
          </a:p>
          <a:p>
            <a:pPr marL="179388" indent="0"/>
            <a:endParaRPr lang="ru-RU" altLang="ru-RU" sz="1200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</a:endParaRPr>
          </a:p>
          <a:p>
            <a:pPr marL="179388" indent="0"/>
            <a:r>
              <a:rPr lang="ru-RU" altLang="ru-RU" sz="1200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Для выбора школы необходимо найти ее в предложенном перечне, воспользовавшись кнопкой «Показать еще 5», затем «Продолжить».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00" y="881127"/>
            <a:ext cx="2174526" cy="36665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466" y="3471678"/>
            <a:ext cx="3203560" cy="94566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0222" y="3327618"/>
            <a:ext cx="313357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0"/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Внимание!</a:t>
            </a: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 </a:t>
            </a:r>
            <a:b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</a:br>
            <a:r>
              <a:rPr lang="ru-RU" alt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К общеобразовательным организациям, подведомственным Департаменту образования, относятся организации вида </a:t>
            </a:r>
            <a:r>
              <a:rPr lang="ru-RU" alt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</a:rPr>
              <a:t>«Муниципальное».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0956" y="3609048"/>
            <a:ext cx="720191" cy="1618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4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213945"/>
            <a:ext cx="4725450" cy="29435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 случае отсутствия школы в предложенном списке для записи, необходимо выбрать «Нет нужной школы», затем «Указать вручную».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37" y="2302649"/>
            <a:ext cx="3606594" cy="2644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5" y="1411516"/>
            <a:ext cx="3332528" cy="288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11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3132394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Выбрать данные ребенка из вашего профиля Личного кабинета.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23" y="1619359"/>
            <a:ext cx="4563661" cy="274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498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570640"/>
            <a:ext cx="6302231" cy="6022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alt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документы необходимы для заполнения заявления:</a:t>
            </a:r>
            <a:endParaRPr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351671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паспорт родителя (законного представителя);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свидетельство о рождении ребенка;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 о регистрации ребенка по месту жительства или пребывания;</a:t>
            </a:r>
          </a:p>
          <a:p>
            <a:pPr marL="365760" indent="-256032">
              <a:buFont typeface="Georgia"/>
              <a:buChar char="•"/>
              <a:defRPr/>
            </a:pPr>
            <a:endParaRPr lang="ru-RU" dirty="0"/>
          </a:p>
          <a:p>
            <a:pPr marL="365760" indent="-256032">
              <a:buFont typeface="Georgia"/>
              <a:buChar char="•"/>
              <a:defRPr/>
            </a:pPr>
            <a:r>
              <a:rPr lang="ru-RU" dirty="0"/>
              <a:t>документ, подтверждающий внеочередное, первоочередное и преимущественное право зачисления в муниципальное образовательные организации (при наличии права).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7703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данные ребёнка.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30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31" y="1269408"/>
            <a:ext cx="2721226" cy="36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4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имеет ли ребенок российское гражданство.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92" y="1514477"/>
            <a:ext cx="4512628" cy="285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78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не имеет российского гражданства, указать необходимость в дополнительном языке для обучения в качестве родного.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32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7" y="1335880"/>
            <a:ext cx="3941084" cy="346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22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Если ребёнок имеет российское гражданство, выбрать язык обучения.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49" y="1341987"/>
            <a:ext cx="4101691" cy="322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167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Указать, необходимы ли ребёнку специальные условия.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1352879"/>
            <a:ext cx="4387435" cy="31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97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3339563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Проверить данные заявителя.</a:t>
            </a:r>
          </a:p>
          <a:p>
            <a:pPr marL="179388" indent="0"/>
            <a:r>
              <a:rPr lang="ru-RU" altLang="ru-RU" dirty="0"/>
              <a:t>Если в указанных данных содержится ошибка, выбрать «редактировать».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499" y="1117914"/>
            <a:ext cx="2461598" cy="350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6"/>
            <a:ext cx="8054439" cy="27459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Подтвердить контактный номер телефона и электронную почту.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36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82" y="2409834"/>
            <a:ext cx="3125660" cy="1856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192" y="2409834"/>
            <a:ext cx="3097722" cy="185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981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5" y="1411516"/>
            <a:ext cx="2989520" cy="20174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179388" indent="0"/>
            <a:r>
              <a:rPr lang="ru-RU" altLang="ru-RU" dirty="0"/>
              <a:t>Указать данные второго родителя (законного представителя) ребенка (при наличии).</a:t>
            </a:r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37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638" y="1452905"/>
            <a:ext cx="3708807" cy="307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765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Подача заявления через ЕПГУ при наличии подтверждённой учетной записи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411515"/>
            <a:ext cx="4707376" cy="16588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179388" indent="0"/>
            <a:r>
              <a:rPr lang="ru-RU" altLang="ru-RU" dirty="0"/>
              <a:t>Черновик заявления сохранен и будет отображаться в Личном кабинета портала Госуслуг.</a:t>
            </a:r>
          </a:p>
          <a:p>
            <a:pPr marL="179388" indent="0"/>
            <a:r>
              <a:rPr lang="ru-RU" altLang="ru-RU" dirty="0"/>
              <a:t>Время подачи заявлений указано в разделе </a:t>
            </a:r>
            <a:r>
              <a:rPr lang="ru-RU" altLang="ru-RU" dirty="0">
                <a:hlinkClick r:id="rId3" action="ppaction://hlinksldjump"/>
              </a:rPr>
              <a:t>Когда подавать заявление:</a:t>
            </a:r>
            <a:r>
              <a:rPr lang="ru-RU" altLang="ru-RU" dirty="0"/>
              <a:t> настоящей инструкции.</a:t>
            </a:r>
          </a:p>
          <a:p>
            <a:pPr marL="179388" indent="0"/>
            <a:endParaRPr lang="ru-RU" altLang="ru-RU" dirty="0"/>
          </a:p>
          <a:p>
            <a:pPr marL="179388" indent="0"/>
            <a:r>
              <a:rPr lang="ru-RU" b="1" dirty="0"/>
              <a:t>ВНИМАНИЕ!</a:t>
            </a:r>
            <a:r>
              <a:rPr lang="ru-RU" dirty="0"/>
              <a:t> </a:t>
            </a:r>
            <a:r>
              <a:rPr lang="ru-RU" b="1" dirty="0"/>
              <a:t>В случае подачи заявлений с использованием Единого портала, </a:t>
            </a:r>
            <a:r>
              <a:rPr lang="ru-RU" b="1" u="sng" dirty="0"/>
              <a:t>номер заявления присваивается во время создания предварительного заявления, при этом временем регистрации заявления в системе является время нажатия на кнопку «Отправить заявление».</a:t>
            </a:r>
            <a:r>
              <a:rPr lang="ru-RU" u="sng" dirty="0"/>
              <a:t> </a:t>
            </a:r>
            <a:endParaRPr 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38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00" y="1117914"/>
            <a:ext cx="3892102" cy="3293823"/>
          </a:xfrm>
          <a:prstGeom prst="rect">
            <a:avLst/>
          </a:prstGeom>
        </p:spPr>
      </p:pic>
      <p:sp>
        <p:nvSpPr>
          <p:cNvPr id="6" name="Google Shape;103;p15"/>
          <p:cNvSpPr txBox="1">
            <a:spLocks/>
          </p:cNvSpPr>
          <p:nvPr/>
        </p:nvSpPr>
        <p:spPr>
          <a:xfrm>
            <a:off x="332323" y="3070371"/>
            <a:ext cx="460670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466"/>
              </a:buClr>
              <a:buSzPts val="1400"/>
              <a:buFont typeface="Montserrat SemiBold"/>
              <a:buNone/>
              <a:defRPr sz="1400" b="0" i="0" u="none" strike="noStrike" cap="none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79388" indent="0"/>
            <a:r>
              <a:rPr lang="ru-RU" dirty="0"/>
              <a:t>По рекомендации </a:t>
            </a:r>
            <a:r>
              <a:rPr lang="ru-RU" dirty="0" err="1"/>
              <a:t>Минцифры</a:t>
            </a:r>
            <a:r>
              <a:rPr lang="ru-RU" dirty="0"/>
              <a:t> РФ перед началом приема заявлений пользователю нужно авторизоваться в ЕСИА и зайти в раздел с черновиками заявлений - сессия длится 30 минут. Находясь в разделе черновиков, при наступлении старта подачи заявления кнопка «Отправить заявление» станет активной - это произойдет автоматически, страницу обновлять при этом не нужно.</a:t>
            </a:r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179388" indent="0"/>
            <a:endParaRPr lang="ru-RU" altLang="ru-RU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39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527" y="1846053"/>
            <a:ext cx="7367257" cy="266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68084" y="1906438"/>
            <a:ext cx="2751826" cy="4658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019649" y="1290500"/>
            <a:ext cx="57070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Подтверждение факта получения заявления системой ведомства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123426" y="1598277"/>
            <a:ext cx="1272398" cy="3857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374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внеочередного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41742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военнослужащих и дети граждан, пребывавших в добровольческих формированиях, погибших (умерших)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24.06.2023 № 281-ФЗ «О внесении изменений в статьи 19 и 24 Федерального закона «О статусе военнослужащего» и Федеральный закон «О войсках национальной гвардии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дети сотрудника, погибшего (умершего) при выполнении задач в специальной военной операции либо позднее указанного периода, но вследствие увечья (ранения, травмы, контузии) или заболевания, полученных при выполнении задач в ходе проведения специальной военной операции, в том числе усыновленные (удочеренные) или находящиеся под опекой или попечительством в семье, включая приемную семью, либо в случаях, предусмотренных законами субъектов Российской Федерации, патронатную семью </a:t>
            </a:r>
            <a:r>
              <a:rPr lang="ru-RU" b="1" dirty="0">
                <a:latin typeface="Montserrat" panose="00000500000000000000" pitchFamily="2" charset="-52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03.07.2016 № 226-ФЗ «О войсках национальной гвардии Российской Федерации»).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002060"/>
              </a:solidFill>
              <a:latin typeface="Montserrat" panose="00000500000000000000" pitchFamily="2" charset="-52"/>
            </a:endParaRPr>
          </a:p>
          <a:p>
            <a:pPr marL="0" indent="179388" algn="just"/>
            <a:r>
              <a:rPr lang="ru-RU" sz="1800" b="1" dirty="0">
                <a:solidFill>
                  <a:srgbClr val="002060"/>
                </a:solidFill>
                <a:latin typeface="Montserrat" panose="00000500000000000000" pitchFamily="2" charset="-52"/>
              </a:rPr>
              <a:t>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14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.03.202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№ 5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93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«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О внесении изменений в Постановление Администрации города Екатеринбурга от 02.03.2023 № 493 «О закреплении муниципальных общеобразовательных организаций за территориями муниципального образования «город Екатеринбург»).</a:t>
            </a:r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871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99071" y="121449"/>
            <a:ext cx="7030529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Статусы, поступающие в личный кабинет ЕПГУ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40</a:t>
            </a:fld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77970" y="1268083"/>
            <a:ext cx="82123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 принято к рассмотрению:</a:t>
            </a:r>
          </a:p>
          <a:p>
            <a:endParaRPr lang="ru-RU" b="1" dirty="0">
              <a:solidFill>
                <a:srgbClr val="1C146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Заявление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принято</a:t>
            </a:r>
            <a:r>
              <a:rPr lang="en-US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.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Вам необходимо лично подтвердить сведения, указанные в заявлении, путем представления оригиналов документов, подтверждающих внеочередное, первоочередное или преимущественное право зачисления ребенка в выбранную общеобразовательную организацию в часы работы приемной комиссии или в ГБУ СО «Многофункциональный центр предоставления муниципальных и государственных услуг» (с адресами ближайших офисов ГБУ СО «Многофункциональный центр предоставления муниципальных и государственных услуг» можно ознакомиться на официальном сайте учреждения – mfc66.ru, в разделе «Офисы») 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срок до 30 июня текущего года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1 апреля по 30 июня текущего года)</a:t>
            </a:r>
          </a:p>
          <a:p>
            <a:r>
              <a:rPr lang="ru-RU" u="sng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течение пяти рабочих дней с даты регистрации заявления </a:t>
            </a:r>
            <a:r>
              <a:rPr lang="ru-RU" dirty="0">
                <a:solidFill>
                  <a:srgbClr val="1C146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(для заявлений, поданных в период с 6 июля по 5 сентября).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799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318781"/>
            <a:ext cx="6425985" cy="513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Проверка очереди в 1 класс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32324" y="1168783"/>
            <a:ext cx="4592014" cy="35810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indent="0"/>
            <a:r>
              <a:rPr lang="ru-RU" dirty="0"/>
              <a:t>Информирование будет осуществляться на Официальном портале Екатеринбурга (</a:t>
            </a:r>
            <a:r>
              <a:rPr lang="ru-RU" dirty="0" err="1"/>
              <a:t>екатеринбург.рф</a:t>
            </a:r>
            <a:r>
              <a:rPr lang="ru-RU" dirty="0"/>
              <a:t>, «Жителям» – «Образование» – «</a:t>
            </a:r>
            <a:r>
              <a:rPr lang="ru-RU" b="1" dirty="0"/>
              <a:t>Проверка очереди в 1 класс</a:t>
            </a:r>
            <a:r>
              <a:rPr lang="ru-RU" dirty="0"/>
              <a:t>» – </a:t>
            </a:r>
            <a:r>
              <a:rPr lang="ru-RU" u="sng" dirty="0">
                <a:hlinkClick r:id="rId3"/>
              </a:rPr>
              <a:t>https:</a:t>
            </a:r>
            <a:r>
              <a:rPr lang="ru-RU" b="1" u="sng" dirty="0">
                <a:hlinkClick r:id="rId3"/>
              </a:rPr>
              <a:t>//</a:t>
            </a:r>
            <a:r>
              <a:rPr lang="ru-RU" u="sng" dirty="0">
                <a:hlinkClick r:id="rId3"/>
              </a:rPr>
              <a:t>екатеринбург.рф/жителям/образование/proverka-zapisi-v-shkolu</a:t>
            </a:r>
            <a:r>
              <a:rPr lang="ru-RU" dirty="0"/>
              <a:t>) в соответствии с номером заявления, зарегистрированным в ГИС.</a:t>
            </a:r>
          </a:p>
          <a:p>
            <a:endParaRPr lang="ru-RU" b="1" dirty="0"/>
          </a:p>
          <a:p>
            <a:endParaRPr lang="ru-RU" b="1" dirty="0"/>
          </a:p>
          <a:p>
            <a:pPr marL="0" indent="0"/>
            <a:r>
              <a:rPr lang="ru-RU" b="1" dirty="0"/>
              <a:t>Важно!</a:t>
            </a:r>
            <a:r>
              <a:rPr lang="ru-RU" dirty="0"/>
              <a:t> Заявления, зарегистрированные в отношении ребенка, </a:t>
            </a:r>
            <a:r>
              <a:rPr lang="ru-RU"/>
              <a:t>имеющего внеочередное, </a:t>
            </a:r>
            <a:r>
              <a:rPr lang="ru-RU" dirty="0"/>
              <a:t>первоочередное или преимущественное право зачисления в учреждение, выстраиваются в очередь без учета даты и времени подачи заявления.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6046" y="765575"/>
            <a:ext cx="3550129" cy="378125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358855" y="3615655"/>
            <a:ext cx="1124125" cy="3691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269996" y="2656203"/>
            <a:ext cx="2030136" cy="1144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46305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147684" y="0"/>
            <a:ext cx="7012905" cy="9008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1200" b="1" dirty="0"/>
              <a:t>Департаментом образования</a:t>
            </a:r>
            <a:r>
              <a:rPr lang="ru-RU" sz="1200" dirty="0"/>
              <a:t> </a:t>
            </a:r>
            <a:r>
              <a:rPr lang="ru-RU" sz="1200" b="1" dirty="0"/>
              <a:t>с 15 марта 2024 года</a:t>
            </a:r>
            <a:br>
              <a:rPr lang="ru-RU" sz="1200" b="1" dirty="0"/>
            </a:br>
            <a:r>
              <a:rPr lang="ru-RU" sz="1200" b="1" dirty="0"/>
              <a:t>организована работа «горячей линии» по приему детей в 1-й класс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alt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42</a:t>
            </a:fld>
            <a:endParaRPr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716771"/>
              </p:ext>
            </p:extLst>
          </p:nvPr>
        </p:nvGraphicFramePr>
        <p:xfrm>
          <a:off x="1247815" y="1107343"/>
          <a:ext cx="6610525" cy="38390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04599">
                  <a:extLst>
                    <a:ext uri="{9D8B030D-6E8A-4147-A177-3AD203B41FA5}">
                      <a16:colId xmlns:a16="http://schemas.microsoft.com/office/drawing/2014/main" val="3689482020"/>
                    </a:ext>
                  </a:extLst>
                </a:gridCol>
                <a:gridCol w="1131092">
                  <a:extLst>
                    <a:ext uri="{9D8B030D-6E8A-4147-A177-3AD203B41FA5}">
                      <a16:colId xmlns:a16="http://schemas.microsoft.com/office/drawing/2014/main" val="1771835808"/>
                    </a:ext>
                  </a:extLst>
                </a:gridCol>
                <a:gridCol w="3174834">
                  <a:extLst>
                    <a:ext uri="{9D8B030D-6E8A-4147-A177-3AD203B41FA5}">
                      <a16:colId xmlns:a16="http://schemas.microsoft.com/office/drawing/2014/main" val="1120213057"/>
                    </a:ext>
                  </a:extLst>
                </a:gridCol>
              </a:tblGrid>
              <a:tr h="29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Верх-Исетский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304-12-64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Иваницкая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92190664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Железнодорожный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 304 - 16-31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Шарипова Екатерина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Эдуардовна,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601049417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Кировский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304-16-36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Карова Марина Владимировна,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369945982"/>
                  </a:ext>
                </a:extLst>
              </a:tr>
              <a:tr h="29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Ленинский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304-16-41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Коржановская Ольга Анатольевна,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787408025"/>
                  </a:ext>
                </a:extLst>
              </a:tr>
              <a:tr h="263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Октябрьский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304-12-71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Макарова Наталия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4115951461"/>
                  </a:ext>
                </a:extLst>
              </a:tr>
              <a:tr h="292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Орджоникидзевский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>
                          <a:effectLst/>
                        </a:rPr>
                        <a:t>304-12-57</a:t>
                      </a:r>
                      <a:endParaRPr lang="ru-RU" sz="7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Юрочкина Наталья Александровна,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763873090"/>
                  </a:ext>
                </a:extLst>
              </a:tr>
              <a:tr h="36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Чкаловский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304-16-52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br>
                        <a:rPr lang="ru-RU" sz="700" b="1" baseline="0" dirty="0">
                          <a:effectLst/>
                        </a:rPr>
                      </a:br>
                      <a:r>
                        <a:rPr lang="ru-RU" sz="700" b="1" dirty="0">
                          <a:effectLst/>
                        </a:rPr>
                        <a:t>304-16-51 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Тараканова Светлана Петровна, главный специалист РУО;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Склюева Ирина Васильевна, зам.начальника РУО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1151572893"/>
                  </a:ext>
                </a:extLst>
              </a:tr>
              <a:tr h="2795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Академический район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287-02-86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Миронова Ольга Валерьевна, начальник РУО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670552741"/>
                  </a:ext>
                </a:extLst>
              </a:tr>
              <a:tr h="282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Департамент образования города Екатеринбурга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304-12-44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304-12-43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специалисты отдела функционирования и содержания общего, дополнительного образования</a:t>
                      </a:r>
                      <a:endParaRPr lang="en-US" sz="700" b="1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Кудинова Татьяна Геннадьевна,</a:t>
                      </a:r>
                      <a:r>
                        <a:rPr lang="ru-RU" sz="700" b="1" i="0" u="none" strike="noStrike" cap="none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ru-RU" sz="7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начальник отдела </a:t>
                      </a: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353306414"/>
                  </a:ext>
                </a:extLst>
              </a:tr>
              <a:tr h="500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Департамент образования города Екатеринбурга (по вопросам правового обеспечения приема детей в первый класс)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304-12-41</a:t>
                      </a:r>
                      <a:br>
                        <a:rPr lang="ru-RU" sz="700" b="1" dirty="0">
                          <a:effectLst/>
                        </a:rPr>
                      </a:b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Сазонова Милена Олеговна,</a:t>
                      </a:r>
                      <a:r>
                        <a:rPr lang="ru-RU" sz="700" b="1" baseline="0" dirty="0">
                          <a:effectLst/>
                        </a:rPr>
                        <a:t> главный специалист</a:t>
                      </a:r>
                      <a:r>
                        <a:rPr lang="ru-RU" sz="700" b="1" dirty="0">
                          <a:effectLst/>
                        </a:rPr>
                        <a:t>;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Стахеева Наталья Александровна,</a:t>
                      </a:r>
                      <a:r>
                        <a:rPr lang="ru-RU" sz="700" b="1" baseline="0" dirty="0">
                          <a:effectLst/>
                        </a:rPr>
                        <a:t> </a:t>
                      </a:r>
                      <a:r>
                        <a:rPr lang="ru-RU" sz="700" b="1" dirty="0">
                          <a:effectLst/>
                        </a:rPr>
                        <a:t>ведущий специалист</a:t>
                      </a:r>
                      <a:br>
                        <a:rPr lang="ru-RU" sz="700" b="1" dirty="0">
                          <a:effectLst/>
                        </a:rPr>
                      </a:b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2267942099"/>
                  </a:ext>
                </a:extLst>
              </a:tr>
              <a:tr h="558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b="1" dirty="0">
                          <a:effectLst/>
                        </a:rPr>
                        <a:t>Департамент образования города Екатеринбурга (по вопросам подачи заявления через ЕПГУ)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304-12-50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</a:rPr>
                        <a:t>Обухова Кристина Викторовна, начальник отдела</a:t>
                      </a:r>
                      <a:endParaRPr lang="ru-RU" sz="7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0" marR="5820" marT="5820" marB="0"/>
                </a:tc>
                <a:extLst>
                  <a:ext uri="{0D108BD9-81ED-4DB2-BD59-A6C34878D82A}">
                    <a16:rowId xmlns:a16="http://schemas.microsoft.com/office/drawing/2014/main" val="324292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1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97069"/>
            <a:ext cx="6425985" cy="84612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/>
              <a:t>Правом первоочередного приема будут пользоваться следующие категории детей: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94201" y="1043191"/>
            <a:ext cx="8302911" cy="3706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сотрудников, имеющих специальные звания и проходящих службу в учреждениях и органах уголовно-исполнительной системы, органах принудительного исполнения РФ, федеральной противопожарной службы Государственной противопожарной службы, таможенных органов РФ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30.12.2012 № 283-ФЗ «О социальных гарантиях сотрудникам некоторых федеральных органов исполнительной власти и внесении изменений в отдельные законодательные акты Российской Федерации»);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сотрудников полиции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07.02.2011 № 3-ФЗ «О полиции»);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dirty="0"/>
              <a:t>дети военнослужащих по месту жительства их семей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Федеральный закон от 27.05.1998 № 76-ФЗ «О статусе военнослужащих»).</a:t>
            </a:r>
          </a:p>
          <a:p>
            <a:pPr marL="179388" indent="0" algn="just"/>
            <a:r>
              <a:rPr lang="ru-RU" b="1" dirty="0">
                <a:latin typeface="Montserrat" panose="00000500000000000000" pitchFamily="2" charset="-52"/>
              </a:rPr>
              <a:t>      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 Обращаем внимание родителей! </a:t>
            </a:r>
          </a:p>
          <a:p>
            <a:pPr marL="179388" indent="0" algn="just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регистрация на закрепленной за образовательной организацией территории будет учитываться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14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.03.202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4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5</a:t>
            </a:r>
            <a:r>
              <a:rPr lang="en-US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93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«</a:t>
            </a:r>
            <a:r>
              <a:rPr lang="ru-RU" b="1" dirty="0">
                <a:solidFill>
                  <a:srgbClr val="0070C0"/>
                </a:solidFill>
                <a:latin typeface="Montserrat" panose="00000500000000000000" pitchFamily="2" charset="-52"/>
              </a:rPr>
              <a:t>О внесении изменений в Постановление Администрации города Екатеринбурга от 02.03.2023 № 493 «О закреплении муниципальных общеобразовательных организаций за территориями муниципального образования «город Екатеринбург»).</a:t>
            </a:r>
            <a:endParaRPr lang="ru-RU" dirty="0"/>
          </a:p>
          <a:p>
            <a:pPr marL="268288" indent="0" algn="just"/>
            <a:endParaRPr lang="ru-RU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21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73606" y="181303"/>
            <a:ext cx="6425985" cy="8511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lnSpc>
                <a:spcPct val="107000"/>
              </a:lnSpc>
            </a:pPr>
            <a:r>
              <a:rPr lang="ru-RU" sz="2000" b="1" dirty="0"/>
              <a:t>Правом преимущественного приема будут пользоваться следующие категории детей: 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315311" y="1032466"/>
            <a:ext cx="8631620" cy="39519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9388" indent="-9525"/>
            <a:r>
              <a:rPr lang="ru-RU" dirty="0"/>
              <a:t>Дети, в том числе усыновленные (удочеренные) или находящиеся под опекой или попечительством в семье, включая приемную семью,  либо в случаях, предусмотренных законами субъектов Российской Федерации, патронатную семью, при приеме в образовательную организацию, в которой обучаются их брат и (или) сестра (полнородные и </a:t>
            </a:r>
            <a:r>
              <a:rPr lang="ru-RU" dirty="0" err="1"/>
              <a:t>неполнородные</a:t>
            </a:r>
            <a:r>
              <a:rPr lang="ru-RU" dirty="0"/>
              <a:t>, усыновленные (удочеренные), дети, опекунами (попечителями) которых являются родители (законные представители) этих детей, или дети, родителями (законными представителями) которых являются опекуны (попечители) этих детей, за исключением случаев, предусмотренных частями 5 и 6 статьи 67 Федерального закона от 29.12.2012 № 273-ФЗ «Об образовании в Российской Федерации»</a:t>
            </a:r>
            <a:r>
              <a:rPr lang="ru-RU" b="1" dirty="0">
                <a:solidFill>
                  <a:srgbClr val="002060"/>
                </a:solidFill>
                <a:effectLst/>
                <a:latin typeface="Montserrat" panose="00000500000000000000" pitchFamily="2" charset="-52"/>
                <a:ea typeface="Calibri" panose="020F0502020204030204" pitchFamily="34" charset="0"/>
                <a:cs typeface="Liberation Serif" panose="02020603050405020304" pitchFamily="18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Montserrat" panose="00000500000000000000" pitchFamily="2" charset="-52"/>
              </a:rPr>
              <a:t>(основание – Приказ Министерства просвещения РФ от 02.09.2020 № 458 «Об утверждении Порядка приема на обучение по образовательным программам начального общего, основного общего и среднего общего образования»).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Обращаем внимание родителей! </a:t>
            </a:r>
          </a:p>
          <a:p>
            <a:pPr marL="179388" indent="0"/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Для данной категории детей при зачислении в образовательную организацию </a:t>
            </a:r>
            <a:r>
              <a:rPr lang="ru-RU" b="1" u="sng" dirty="0">
                <a:solidFill>
                  <a:srgbClr val="002060"/>
                </a:solidFill>
                <a:latin typeface="Montserrat" panose="00000500000000000000" pitchFamily="2" charset="-52"/>
              </a:rPr>
              <a:t>не будет</a:t>
            </a:r>
            <a:r>
              <a:rPr lang="ru-RU" b="1" dirty="0">
                <a:solidFill>
                  <a:srgbClr val="002060"/>
                </a:solidFill>
                <a:latin typeface="Montserrat" panose="00000500000000000000" pitchFamily="2" charset="-52"/>
              </a:rPr>
              <a:t> учитываться регистрация на закрепленной за образовательной организацией территории</a:t>
            </a:r>
            <a:r>
              <a:rPr lang="ru-RU" b="1" dirty="0">
                <a:solidFill>
                  <a:srgbClr val="7030A0"/>
                </a:solidFill>
                <a:latin typeface="Montserrat" panose="00000500000000000000" pitchFamily="2" charset="-52"/>
              </a:rPr>
              <a:t> 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(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Постановление Администрации города Екатеринбурга от 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14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.03.202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4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№ 5</a:t>
            </a:r>
            <a:r>
              <a:rPr lang="en-US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93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«</a:t>
            </a:r>
            <a:r>
              <a:rPr lang="ru-RU" sz="1100" b="1" dirty="0">
                <a:solidFill>
                  <a:srgbClr val="0070C0"/>
                </a:solidFill>
                <a:latin typeface="Montserrat" panose="00000500000000000000" pitchFamily="2" charset="-52"/>
              </a:rPr>
              <a:t>О внесении изменений в Постановление Администрации города Екатеринбурга от 02.03.2023 № 493 «О закреплении муниципальных общеобразовательных организаций за территориями муниципального образования «город Екатеринбург»).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60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286016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нет регистрации на ЕПГУ </a:t>
            </a:r>
            <a:b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(нет учетной записи)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435452" y="1729806"/>
            <a:ext cx="8302911" cy="30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algn="ctr">
              <a:buClr>
                <a:schemeClr val="accent3"/>
              </a:buClr>
              <a:defRPr/>
            </a:pPr>
            <a:r>
              <a:rPr lang="ru-RU" sz="1600" dirty="0"/>
              <a:t>Если родитель не был зарегистрирован на ЕПГУ (не получал, не подтверждал учетную запись), то можно подойти в отделения </a:t>
            </a:r>
            <a:r>
              <a:rPr lang="ru-RU" sz="1600" b="1" dirty="0"/>
              <a:t>ГБУ СО МФЦ, </a:t>
            </a:r>
            <a:r>
              <a:rPr lang="ru-RU" sz="1600" dirty="0"/>
              <a:t>и вместе с консультантами в зоне общественного доступа заполнить необходимые данные для регистрации на ЕПГУ и получить подтверждение учетной записи.</a:t>
            </a:r>
          </a:p>
          <a:p>
            <a:pPr marL="109728" algn="just">
              <a:defRPr/>
            </a:pPr>
            <a:r>
              <a:rPr lang="ru-RU" dirty="0"/>
              <a:t>  </a:t>
            </a: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6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рекомендации </a:t>
            </a: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2" y="1269168"/>
            <a:ext cx="4294676" cy="33922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Проверьте, подтверждена ли Ваша учетная запись на сайте «Госуслуги».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 начала записи обновите Ваш браузер. Специалисты службы сопровождения Единого портала рекомендуют использовать 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Chrome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Очистите кэш (историю браузера).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Проверьте баланс услуги 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Интернет</a:t>
            </a:r>
            <a:r>
              <a:rPr lang="ru-RU" altLang="ru-RU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Важно, чтобы с 00:00 01.04.20</a:t>
            </a:r>
            <a:r>
              <a:rPr lang="en-US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он был положительным, так как обычно провайдеры списывают оплату в начале нового дня.</a:t>
            </a:r>
          </a:p>
          <a:p>
            <a:pPr marL="400050" lvl="0" indent="-285750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Рекомендуем перед записью перезапустить Ваш браузер и зайти на портал снова через главную страницу, не использовать сохраненные ссылки на услугу. Используйте рекомендуемые методы перехода к форме заявления. 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27" y="1179791"/>
            <a:ext cx="3655803" cy="332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24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ctrTitle"/>
          </p:nvPr>
        </p:nvSpPr>
        <p:spPr>
          <a:xfrm>
            <a:off x="1439231" y="196638"/>
            <a:ext cx="6425985" cy="9212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получить услугу</a:t>
            </a:r>
            <a:endPara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1"/>
          </p:nvPr>
        </p:nvSpPr>
        <p:spPr>
          <a:xfrm>
            <a:off x="236071" y="1269169"/>
            <a:ext cx="7512265" cy="11508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88900" indent="0" eaLnBrk="1" hangingPunct="1"/>
            <a:r>
              <a:rPr lang="ru-RU" altLang="ru-RU" dirty="0"/>
              <a:t>В адресной строке набрать </a:t>
            </a:r>
            <a:r>
              <a:rPr lang="en-US" altLang="ru-RU" dirty="0">
                <a:hlinkClick r:id="rId3"/>
              </a:rPr>
              <a:t>www.gosuslugi.ru</a:t>
            </a:r>
            <a:endParaRPr lang="en-US" altLang="ru-RU" dirty="0"/>
          </a:p>
          <a:p>
            <a:pPr indent="-368300" eaLnBrk="1" hangingPunct="1"/>
            <a:r>
              <a:rPr lang="ru-RU" altLang="ru-RU" dirty="0"/>
              <a:t>Нажать кнопку «Войти»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endParaRPr lang="ru-RU" altLang="ru-RU" sz="700" dirty="0">
              <a:solidFill>
                <a:schemeClr val="tx1"/>
              </a:solidFill>
            </a:endParaRPr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844618"/>
            <a:ext cx="5327809" cy="24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97825"/>
      </p:ext>
    </p:extLst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1C1466"/>
      </a:dk1>
      <a:lt1>
        <a:srgbClr val="FFFFFF"/>
      </a:lt1>
      <a:dk2>
        <a:srgbClr val="443E3D"/>
      </a:dk2>
      <a:lt2>
        <a:srgbClr val="D3AAFF"/>
      </a:lt2>
      <a:accent1>
        <a:srgbClr val="443E3D"/>
      </a:accent1>
      <a:accent2>
        <a:srgbClr val="AF71FF"/>
      </a:accent2>
      <a:accent3>
        <a:srgbClr val="EAC96C"/>
      </a:accent3>
      <a:accent4>
        <a:srgbClr val="999999"/>
      </a:accent4>
      <a:accent5>
        <a:srgbClr val="FF7D50"/>
      </a:accent5>
      <a:accent6>
        <a:srgbClr val="FFE38D"/>
      </a:accent6>
      <a:hlink>
        <a:srgbClr val="4A86E8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2120</TotalTime>
  <Words>2493</Words>
  <Application>Microsoft Office PowerPoint</Application>
  <PresentationFormat>Экран (16:9)</PresentationFormat>
  <Paragraphs>229</Paragraphs>
  <Slides>42</Slides>
  <Notes>42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Gameday</vt:lpstr>
      <vt:lpstr>            Предоставление муниципальной услуги  «Прием заявлений о зачислении  в муниципальные образовательные организации, реализующие программы общего образования»  с использованием федеральной портальной формы на Едином портале государственных и муниципальных услуг </vt:lpstr>
      <vt:lpstr>Когда подавать заявление:</vt:lpstr>
      <vt:lpstr>Какие документы необходимы для заполнения заявления:</vt:lpstr>
      <vt:lpstr>Правом внеочередного приема будут пользоваться следующие категории детей:</vt:lpstr>
      <vt:lpstr>Правом первоочередного приема будут пользоваться следующие категории детей:</vt:lpstr>
      <vt:lpstr>Правом преимущественного приема будут пользоваться следующие категории детей:  </vt:lpstr>
      <vt:lpstr>Если нет регистрации на ЕПГУ  (нет учетной записи)</vt:lpstr>
      <vt:lpstr>Общие рекомендации </vt:lpstr>
      <vt:lpstr>Как получить услугу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Подача заявления через ЕПГУ при наличии подтверждённой учетной записи</vt:lpstr>
      <vt:lpstr>Статусы, поступающие в личный кабинет ЕПГУ</vt:lpstr>
      <vt:lpstr>Статусы, поступающие в личный кабинет ЕПГУ</vt:lpstr>
      <vt:lpstr>Проверка очереди в 1 класс</vt:lpstr>
      <vt:lpstr>Департаментом образования с 15 марта 2024 года организована работа «горячей линии» по приему детей в 1-й класс: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Подача заявлений о предоставлении услуги «Зачисление в образовательное учреждение» с использованием Единого портала государственных и муниципальных услуг</dc:title>
  <dc:creator>Обухова Кристина Викторовна</dc:creator>
  <cp:lastModifiedBy>Валентина Федоровна Садрисламова</cp:lastModifiedBy>
  <cp:revision>93</cp:revision>
  <dcterms:modified xsi:type="dcterms:W3CDTF">2024-03-25T11:57:48Z</dcterms:modified>
</cp:coreProperties>
</file>